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448" r:id="rId3"/>
    <p:sldId id="449" r:id="rId4"/>
    <p:sldId id="776" r:id="rId5"/>
    <p:sldId id="1234" r:id="rId6"/>
    <p:sldId id="1233" r:id="rId7"/>
    <p:sldId id="450" r:id="rId8"/>
    <p:sldId id="488" r:id="rId9"/>
    <p:sldId id="489" r:id="rId10"/>
    <p:sldId id="453" r:id="rId11"/>
    <p:sldId id="780" r:id="rId12"/>
    <p:sldId id="1071" r:id="rId13"/>
    <p:sldId id="486" r:id="rId14"/>
    <p:sldId id="487" r:id="rId15"/>
    <p:sldId id="455" r:id="rId16"/>
    <p:sldId id="123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85" r:id="rId33"/>
    <p:sldId id="471" r:id="rId34"/>
    <p:sldId id="472" r:id="rId35"/>
    <p:sldId id="474" r:id="rId36"/>
    <p:sldId id="475" r:id="rId37"/>
    <p:sldId id="476" r:id="rId38"/>
    <p:sldId id="478" r:id="rId39"/>
    <p:sldId id="477" r:id="rId40"/>
    <p:sldId id="480" r:id="rId41"/>
    <p:sldId id="491" r:id="rId42"/>
    <p:sldId id="1236" r:id="rId43"/>
    <p:sldId id="492" r:id="rId44"/>
    <p:sldId id="497" r:id="rId45"/>
    <p:sldId id="493" r:id="rId46"/>
    <p:sldId id="494" r:id="rId47"/>
    <p:sldId id="495" r:id="rId48"/>
    <p:sldId id="496" r:id="rId49"/>
    <p:sldId id="44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2" d="100"/>
          <a:sy n="62" d="100"/>
        </p:scale>
        <p:origin x="1208" y="53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9/7/2019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这些特性使得卷积神经网络具有一定程度上的平移、缩放和扭曲不变性。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5795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8084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可以画个图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3315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画图多个卷积核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4781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这是最复杂的一个情形，几乎很多实际应用都可以对应到这个问题上</a:t>
            </a:r>
            <a:r>
              <a:rPr lang="en-US" altLang="zh-CN" dirty="0"/>
              <a:t>, </a:t>
            </a:r>
            <a:r>
              <a:rPr lang="zh-CN" altLang="en-US" dirty="0"/>
              <a:t>都是在做这样一件事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输入对应着</a:t>
            </a:r>
            <a:r>
              <a:rPr lang="en-US" altLang="zh-CN" dirty="0" err="1"/>
              <a:t>rgb</a:t>
            </a:r>
            <a:r>
              <a:rPr lang="zh-CN" altLang="en-US" dirty="0"/>
              <a:t>图片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）一旦输入的特征图个数是多个，这个时候每一组</a:t>
            </a:r>
            <a:r>
              <a:rPr lang="en-US" altLang="zh-CN" dirty="0"/>
              <a:t>filter</a:t>
            </a:r>
            <a:r>
              <a:rPr lang="zh-CN" altLang="en-US" dirty="0"/>
              <a:t>就应该是多个，而这里有两组</a:t>
            </a:r>
            <a:r>
              <a:rPr lang="en-US" altLang="zh-CN" dirty="0"/>
              <a:t>filter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）输入是三个特征图，输出为两个特征图，那么我们同样看看每个特征图怎么计算的。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/>
              <a:t>tensorflow</a:t>
            </a:r>
            <a:r>
              <a:rPr lang="zh-CN" altLang="en-US" dirty="0"/>
              <a:t>为例，看看如果实现这么样一个过程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输入层：输入图像大小为 </a:t>
            </a:r>
            <a:r>
              <a:rPr lang="en-US" altLang="zh-CN" dirty="0"/>
              <a:t>32 × 32 = 1024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C1 </a:t>
            </a:r>
            <a:r>
              <a:rPr lang="zh-CN" altLang="en-US" dirty="0"/>
              <a:t>层：这一层是卷积层。滤波器的大小是 </a:t>
            </a:r>
            <a:r>
              <a:rPr lang="en-US" altLang="zh-CN" dirty="0"/>
              <a:t>5×5 = 25</a:t>
            </a:r>
            <a:r>
              <a:rPr lang="zh-CN" altLang="en-US" dirty="0"/>
              <a:t>，共有 </a:t>
            </a:r>
            <a:r>
              <a:rPr lang="en-US" altLang="zh-CN" dirty="0"/>
              <a:t>6 </a:t>
            </a:r>
            <a:r>
              <a:rPr lang="zh-CN" altLang="en-US" dirty="0"/>
              <a:t>个滤</a:t>
            </a:r>
          </a:p>
          <a:p>
            <a:r>
              <a:rPr lang="zh-CN" altLang="en-US" dirty="0"/>
              <a:t>波器。得到 </a:t>
            </a:r>
            <a:r>
              <a:rPr lang="en-US" altLang="zh-CN" dirty="0"/>
              <a:t>6 </a:t>
            </a:r>
            <a:r>
              <a:rPr lang="zh-CN" altLang="en-US" dirty="0"/>
              <a:t>组大小为 </a:t>
            </a:r>
            <a:r>
              <a:rPr lang="en-US" altLang="zh-CN" dirty="0"/>
              <a:t>28 × 28 = 784 </a:t>
            </a:r>
            <a:r>
              <a:rPr lang="zh-CN" altLang="en-US" dirty="0"/>
              <a:t>的特征映射。因此，</a:t>
            </a:r>
            <a:r>
              <a:rPr lang="en-US" altLang="zh-CN" dirty="0"/>
              <a:t>C1 </a:t>
            </a:r>
            <a:r>
              <a:rPr lang="zh-CN" altLang="en-US" dirty="0"/>
              <a:t>层的</a:t>
            </a:r>
          </a:p>
          <a:p>
            <a:r>
              <a:rPr lang="zh-CN" altLang="en-US" dirty="0"/>
              <a:t>神经元个数为 </a:t>
            </a:r>
            <a:r>
              <a:rPr lang="en-US" altLang="zh-CN" dirty="0"/>
              <a:t>6 × 784 = 4,704</a:t>
            </a:r>
            <a:r>
              <a:rPr lang="zh-CN" altLang="en-US" dirty="0"/>
              <a:t>。可训练参数个数为</a:t>
            </a:r>
          </a:p>
          <a:p>
            <a:r>
              <a:rPr lang="en-US" altLang="zh-CN" dirty="0"/>
              <a:t>6 × 25 + 6 = 156</a:t>
            </a:r>
            <a:r>
              <a:rPr lang="zh-CN" altLang="en-US" dirty="0"/>
              <a:t>。连接数为 </a:t>
            </a:r>
            <a:r>
              <a:rPr lang="en-US" altLang="zh-CN" dirty="0"/>
              <a:t>156 × 784 = 122,304</a:t>
            </a:r>
            <a:r>
              <a:rPr lang="zh-CN" altLang="en-US" dirty="0"/>
              <a:t>（包括偏置在内，</a:t>
            </a:r>
          </a:p>
          <a:p>
            <a:r>
              <a:rPr lang="zh-CN" altLang="en-US" dirty="0"/>
              <a:t>下同）。</a:t>
            </a:r>
            <a:endParaRPr lang="en-US" altLang="zh-CN" dirty="0"/>
          </a:p>
          <a:p>
            <a:r>
              <a:rPr lang="en-US" altLang="zh-CN" dirty="0"/>
              <a:t>S2 </a:t>
            </a:r>
            <a:r>
              <a:rPr lang="zh-CN" altLang="en-US" dirty="0"/>
              <a:t>层：这一层为子采样层。由 </a:t>
            </a:r>
            <a:r>
              <a:rPr lang="en-US" altLang="zh-CN" dirty="0"/>
              <a:t>C1 </a:t>
            </a:r>
            <a:r>
              <a:rPr lang="zh-CN" altLang="en-US" dirty="0"/>
              <a:t>层每组特征映射中的 </a:t>
            </a:r>
            <a:r>
              <a:rPr lang="en-US" altLang="zh-CN" dirty="0"/>
              <a:t>2 × 2 </a:t>
            </a:r>
            <a:r>
              <a:rPr lang="zh-CN" altLang="en-US" dirty="0"/>
              <a:t>邻域</a:t>
            </a:r>
          </a:p>
          <a:p>
            <a:r>
              <a:rPr lang="zh-CN" altLang="en-US" dirty="0"/>
              <a:t>点次采样为 </a:t>
            </a:r>
            <a:r>
              <a:rPr lang="en-US" altLang="zh-CN" dirty="0"/>
              <a:t>1 </a:t>
            </a:r>
            <a:r>
              <a:rPr lang="zh-CN" altLang="en-US" dirty="0"/>
              <a:t>个点，也就是 </a:t>
            </a:r>
            <a:r>
              <a:rPr lang="en-US" altLang="zh-CN" dirty="0"/>
              <a:t>4 </a:t>
            </a:r>
            <a:r>
              <a:rPr lang="zh-CN" altLang="en-US" dirty="0"/>
              <a:t>个数的平均。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8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两维卷积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在图像处理中，图像是以二维矩阵的形式输入到神经网络中，因此我们需要二维卷积。</a:t>
            </a:r>
            <a:endParaRPr lang="en-US" altLang="zh-CN" b="0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76004B90-BAAD-4629-B2C7-EA951706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0" y="3870620"/>
            <a:ext cx="5867897" cy="2171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C2A916-52B3-41C5-BCD9-5014F24E0F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796" y="2506810"/>
            <a:ext cx="2085975" cy="228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卷积作为特征提取器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628067" cy="49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025" y="3763313"/>
            <a:ext cx="2386456" cy="230187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3820462"/>
            <a:ext cx="1974757" cy="22447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722" y="1176156"/>
            <a:ext cx="2220969" cy="21756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176156"/>
            <a:ext cx="2085975" cy="228463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57400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864723" y="339398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057400" y="602300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1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4723" y="603146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步长</a:t>
            </a:r>
            <a:r>
              <a:rPr lang="en-US" altLang="zh-CN" dirty="0"/>
              <a:t>2</a:t>
            </a:r>
            <a:r>
              <a:rPr lang="zh-CN" altLang="en-US" dirty="0"/>
              <a:t>，零填充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51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转置卷积</a:t>
            </a:r>
            <a:r>
              <a:rPr lang="en-US" altLang="zh-CN" dirty="0"/>
              <a:t>/</a:t>
            </a:r>
            <a:r>
              <a:rPr lang="zh-CN" altLang="en-US" dirty="0"/>
              <a:t>微步卷积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如何增加输出单元的感受野</a:t>
            </a:r>
            <a:endParaRPr lang="en-US" altLang="zh-CN" dirty="0"/>
          </a:p>
          <a:p>
            <a:pPr lvl="1"/>
            <a:r>
              <a:rPr lang="zh-CN" altLang="en-US" dirty="0"/>
              <a:t>增加卷积核的大小</a:t>
            </a:r>
            <a:endParaRPr lang="en-US" altLang="zh-CN" dirty="0"/>
          </a:p>
          <a:p>
            <a:pPr lvl="1"/>
            <a:r>
              <a:rPr lang="zh-CN" altLang="en-US" dirty="0"/>
              <a:t>增加层数来实现</a:t>
            </a:r>
            <a:endParaRPr lang="en-US" altLang="zh-CN" dirty="0"/>
          </a:p>
          <a:p>
            <a:pPr lvl="1"/>
            <a:r>
              <a:rPr lang="zh-CN" altLang="en-US" dirty="0"/>
              <a:t>在卷积之前进行汇聚操作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/>
          </a:p>
          <a:p>
            <a:pPr lvl="1"/>
            <a:r>
              <a:rPr lang="zh-CN" altLang="en-US" dirty="0"/>
              <a:t>通过给卷积核插入“空洞”来变相地增加其大小。</a:t>
            </a:r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AA9AB-892F-4B74-95C9-57ED9FD3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多个卷积核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C3603D-1CB0-4C6E-96D8-D0DE20C63D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）：一幅图像经过卷积后得到的特征。</a:t>
            </a:r>
            <a:endParaRPr lang="en-US" altLang="zh-CN" dirty="0"/>
          </a:p>
          <a:p>
            <a:pPr lvl="1"/>
            <a:r>
              <a:rPr lang="zh-CN" altLang="en-US" dirty="0"/>
              <a:t>卷积核看成一个特征提取器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4594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输入：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输出：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权重矩阵的参数非常多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局部不变性特征</a:t>
            </a:r>
            <a:endParaRPr lang="en-US" altLang="zh-CN" dirty="0"/>
          </a:p>
          <a:p>
            <a:pPr lvl="1"/>
            <a:r>
              <a:rPr lang="zh-CN" altLang="en-US" dirty="0"/>
              <a:t>自然图像中的物体都具有局部不变性特征，比如尺度缩放、平移、旋转等操作不影响其语义信息。</a:t>
            </a:r>
            <a:endParaRPr lang="en-US" altLang="zh-CN" dirty="0"/>
          </a:p>
          <a:p>
            <a:pPr lvl="1"/>
            <a:r>
              <a:rPr lang="zh-CN" altLang="en-US" dirty="0"/>
              <a:t>而全连接前馈网络很难提取这些局部不变特征。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典型的卷积层为</a:t>
            </a:r>
            <a:r>
              <a:rPr lang="en-US" altLang="zh-CN" dirty="0"/>
              <a:t>3</a:t>
            </a:r>
            <a:r>
              <a:rPr lang="zh-CN" altLang="en-US" dirty="0"/>
              <a:t>维结构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卷积网络结构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卷积网络是由卷积层、汇聚层、全连接层交叉堆叠而成。</a:t>
            </a:r>
            <a:endParaRPr lang="en-US" altLang="zh-CN" dirty="0"/>
          </a:p>
          <a:p>
            <a:pPr lvl="1"/>
            <a:r>
              <a:rPr lang="zh-CN" altLang="en-US" dirty="0"/>
              <a:t>趋向于小卷积、大深度</a:t>
            </a:r>
            <a:endParaRPr lang="en-US" altLang="zh-CN" dirty="0"/>
          </a:p>
          <a:p>
            <a:pPr lvl="1"/>
            <a:r>
              <a:rPr lang="zh-CN" altLang="en-US" dirty="0"/>
              <a:t>趋向于全卷积</a:t>
            </a:r>
            <a:endParaRPr lang="en-US" altLang="zh-CN" dirty="0"/>
          </a:p>
          <a:p>
            <a:r>
              <a:rPr lang="zh-CN" altLang="en-US" dirty="0"/>
              <a:t>典型结构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sz="1800" dirty="0"/>
          </a:p>
          <a:p>
            <a:pPr lvl="1"/>
            <a:endParaRPr lang="en-US" altLang="zh-CN" sz="1800" dirty="0"/>
          </a:p>
          <a:p>
            <a:pPr lvl="1"/>
            <a:r>
              <a:rPr lang="zh-CN" altLang="en-US" sz="1800" dirty="0"/>
              <a:t>一个卷积块为连续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/>
              <a:t>M</a:t>
            </a:r>
            <a:r>
              <a:rPr lang="zh-CN" altLang="en-US" sz="1800" dirty="0"/>
              <a:t>通常设置为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个连续的卷积块，然后在接着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/>
              <a:t>K</a:t>
            </a:r>
            <a:r>
              <a:rPr lang="zh-CN" altLang="en-US" sz="1800" dirty="0"/>
              <a:t>一般为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7EADEA20-110D-4B95-B056-C2CC09A2F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3733800"/>
            <a:ext cx="7012994" cy="170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典型的卷积网络</a:t>
            </a:r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/>
              <a:t>是一个非常成功的神经网络模型。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年代被美国很多银行使用，用来识别支票上面的手写数字。</a:t>
            </a:r>
            <a:endParaRPr lang="en-US" altLang="zh-CN" dirty="0"/>
          </a:p>
          <a:p>
            <a:pPr lvl="1"/>
            <a:r>
              <a:rPr lang="en-US" altLang="zh-CN" dirty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需要多少个卷积核？</a:t>
            </a: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top 5 error of 16% compared to runner-up with 26% error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第一个现代深度卷积网络模型，首次使用了很多现代深度卷积网络的一些技术方法，</a:t>
            </a:r>
            <a:endParaRPr lang="en-US" altLang="zh-CN" dirty="0"/>
          </a:p>
          <a:p>
            <a:pPr lvl="2"/>
            <a:r>
              <a:rPr lang="zh-CN" altLang="en-US" dirty="0"/>
              <a:t>比如使用</a:t>
            </a:r>
            <a:r>
              <a:rPr lang="en-US" altLang="zh-CN" dirty="0"/>
              <a:t>GPU</a:t>
            </a:r>
            <a:r>
              <a:rPr lang="zh-CN" altLang="en-US" dirty="0"/>
              <a:t>进行并行训练，采用了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防止过拟合，使用数据增强</a:t>
            </a:r>
            <a:endParaRPr lang="en-US" altLang="zh-CN" dirty="0"/>
          </a:p>
          <a:p>
            <a:pPr lvl="1"/>
            <a:r>
              <a:rPr lang="zh-CN" altLang="en-US" dirty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ILSVRC 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卷积神经网络有三个结构上的特性：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  <a:p>
            <a:pPr lvl="1"/>
            <a:r>
              <a:rPr lang="zh-CN" altLang="en-US" dirty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在卷积网络中，如何设置卷积层的卷积核大小是一个十分关键的问题。在</a:t>
            </a:r>
            <a:r>
              <a:rPr lang="en-US" altLang="zh-CN" sz="2400" dirty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/>
              <a:t>模块。</a:t>
            </a:r>
            <a:endParaRPr lang="en-US" altLang="zh-CN" sz="2400" dirty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等不同大小的卷积核，并将得到的特征映射在深度上拼接（堆叠）起来作为输出特征映射。</a:t>
            </a:r>
            <a:endParaRPr lang="en-US" altLang="zh-CN" sz="24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卷积和最大汇聚都是等宽的。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 </a:t>
            </a:r>
            <a:r>
              <a:rPr lang="en-US" altLang="zh-CN" dirty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用多层的小卷积核来替换大的卷积核，以减少计算量和参数量。</a:t>
            </a:r>
            <a:endParaRPr lang="en-US" altLang="zh-CN" dirty="0"/>
          </a:p>
          <a:p>
            <a:pPr lvl="1"/>
            <a:r>
              <a:rPr lang="zh-CN" altLang="en-US" dirty="0"/>
              <a:t>使用两层</a:t>
            </a:r>
            <a:r>
              <a:rPr lang="en-US" altLang="zh-CN" dirty="0"/>
              <a:t>3x3</a:t>
            </a:r>
            <a:r>
              <a:rPr lang="zh-CN" altLang="en-US" dirty="0"/>
              <a:t>的卷积来替换</a:t>
            </a:r>
            <a:r>
              <a:rPr lang="en-US" altLang="zh-CN" dirty="0"/>
              <a:t>v1</a:t>
            </a:r>
            <a:r>
              <a:rPr lang="zh-CN" altLang="en-US" dirty="0"/>
              <a:t>中的</a:t>
            </a:r>
            <a:r>
              <a:rPr lang="en-US" altLang="zh-CN" dirty="0"/>
              <a:t>5x5</a:t>
            </a:r>
            <a:r>
              <a:rPr lang="zh-CN" altLang="en-US" dirty="0"/>
              <a:t>的卷积</a:t>
            </a:r>
            <a:endParaRPr lang="en-US" altLang="zh-CN" dirty="0"/>
          </a:p>
          <a:p>
            <a:pPr lvl="1"/>
            <a:r>
              <a:rPr lang="zh-CN" altLang="en-US" dirty="0"/>
              <a:t>使用连续的</a:t>
            </a:r>
            <a:r>
              <a:rPr lang="en-US" altLang="zh-CN" dirty="0"/>
              <a:t>nx1</a:t>
            </a:r>
            <a:r>
              <a:rPr lang="zh-CN" altLang="en-US" dirty="0"/>
              <a:t>和</a:t>
            </a:r>
            <a:r>
              <a:rPr lang="en-US" altLang="zh-CN" dirty="0"/>
              <a:t>1xn</a:t>
            </a:r>
            <a:r>
              <a:rPr lang="zh-CN" altLang="en-US" dirty="0"/>
              <a:t>来替换</a:t>
            </a:r>
            <a:r>
              <a:rPr lang="en-US" altLang="zh-CN" dirty="0" err="1"/>
              <a:t>nxn</a:t>
            </a:r>
            <a:r>
              <a:rPr lang="zh-CN" altLang="en-US" dirty="0"/>
              <a:t>的卷积。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>
                <a:solidFill>
                  <a:srgbClr val="FF0000"/>
                </a:solidFill>
              </a:rPr>
              <a:t>直连边</a:t>
            </a:r>
            <a:r>
              <a:rPr lang="zh-CN" altLang="en-US" sz="2800" dirty="0"/>
              <a:t>的方式来提高信息的传播效率。</a:t>
            </a:r>
            <a:endParaRPr lang="en-US" altLang="zh-CN" sz="2800" dirty="0"/>
          </a:p>
          <a:p>
            <a:r>
              <a:rPr lang="zh-CN" altLang="en-US" sz="2800" dirty="0"/>
              <a:t>假设在一个深度网络中，我们期望一个非线性单元（可以为一层或多层的卷积层）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将目标函数拆分成两部分：</a:t>
            </a:r>
            <a:r>
              <a:rPr lang="zh-CN" altLang="en-US" sz="2800" dirty="0">
                <a:solidFill>
                  <a:srgbClr val="FF0000"/>
                </a:solidFill>
              </a:rPr>
              <a:t>恒等函数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层）</a:t>
            </a:r>
            <a:endParaRPr lang="en-US" altLang="zh-CN" dirty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残差单元</a:t>
            </a:r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可视化：滤波器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Ngram</a:t>
            </a:r>
            <a:r>
              <a:rPr lang="zh-CN" altLang="en-US" dirty="0"/>
              <a:t>特征与卷积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2"/>
                </a:solidFill>
              </a:rPr>
              <a:t>如何用卷积操作来实现？</a:t>
            </a: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基于卷积模型的句子表示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文本序列的卷积模型</a:t>
            </a:r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全连接网络</a:t>
            </a:r>
            <a:endParaRPr lang="en-US" altLang="zh-CN" dirty="0"/>
          </a:p>
          <a:p>
            <a:pPr lvl="1"/>
            <a:r>
              <a:rPr lang="zh-CN" altLang="en-US" dirty="0"/>
              <a:t>权重矩阵的参数非常多</a:t>
            </a:r>
            <a:endParaRPr lang="en-US" altLang="zh-CN" dirty="0"/>
          </a:p>
          <a:p>
            <a:r>
              <a:rPr lang="zh-CN" altLang="en-US" dirty="0"/>
              <a:t>卷积神经网络</a:t>
            </a:r>
            <a:endParaRPr lang="en-US" altLang="zh-CN" dirty="0"/>
          </a:p>
          <a:p>
            <a:pPr lvl="1"/>
            <a:r>
              <a:rPr lang="zh-CN" altLang="en-US" dirty="0"/>
              <a:t>生物学上局部感受野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卷积神经网络有两个结构上的特性：</a:t>
            </a:r>
          </a:p>
          <a:p>
            <a:pPr lvl="1"/>
            <a:r>
              <a:rPr lang="zh-CN" altLang="en-US" dirty="0"/>
              <a:t>局部连接</a:t>
            </a:r>
          </a:p>
          <a:p>
            <a:pPr lvl="1"/>
            <a:r>
              <a:rPr lang="zh-CN" altLang="en-US" dirty="0"/>
              <a:t>权重共享</a:t>
            </a:r>
          </a:p>
        </p:txBody>
      </p:sp>
    </p:spTree>
    <p:extLst>
      <p:ext uri="{BB962C8B-B14F-4D97-AF65-F5344CB8AC3E}">
        <p14:creationId xmlns:p14="http://schemas.microsoft.com/office/powerpoint/2010/main" val="4278599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卷积的应用</a:t>
            </a:r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分布式系统：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A32DC-6A94-404E-A117-201A8D33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目标检测（</a:t>
            </a:r>
            <a:r>
              <a:rPr lang="en-US" altLang="zh-CN"/>
              <a:t>Object </a:t>
            </a:r>
            <a:r>
              <a:rPr lang="en-US" altLang="zh-CN" dirty="0"/>
              <a:t>Detection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3521E5-A69D-4358-B0B0-7729CF0C83B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51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OCR</a:t>
            </a:r>
            <a:endParaRPr lang="zh-CN" altLang="en-US" dirty="0"/>
          </a:p>
        </p:txBody>
      </p:sp>
      <p:pic>
        <p:nvPicPr>
          <p:cNvPr id="1026" name="Picture 2" descr="Image result for cnn wild text neural">
            <a:extLst>
              <a:ext uri="{FF2B5EF4-FFF2-40B4-BE49-F238E27FC236}">
                <a16:creationId xmlns:a16="http://schemas.microsoft.com/office/drawing/2014/main" id="{39F11B98-48AD-422D-A175-463E3E28F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362825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图像生成</a:t>
            </a:r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画风迁移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对抗样本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为当前时刻产生的信息和以前时刻延迟信息的叠加。</a:t>
            </a:r>
          </a:p>
        </p:txBody>
      </p:sp>
    </p:spTree>
    <p:extLst>
      <p:ext uri="{BB962C8B-B14F-4D97-AF65-F5344CB8AC3E}">
        <p14:creationId xmlns:p14="http://schemas.microsoft.com/office/powerpoint/2010/main" val="99945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卷积经常用在信号处理中，用于计算信号的延迟累积。</a:t>
            </a:r>
            <a:endParaRPr lang="en-US" altLang="zh-CN" sz="2400" dirty="0"/>
          </a:p>
          <a:p>
            <a:r>
              <a:rPr lang="zh-CN" altLang="en-US" sz="2400" dirty="0"/>
              <a:t>假设一个</a:t>
            </a:r>
            <a:r>
              <a:rPr lang="zh-CN" altLang="en-US" sz="2400" dirty="0">
                <a:solidFill>
                  <a:srgbClr val="FF0000"/>
                </a:solidFill>
              </a:rPr>
              <a:t>信号发生器</a:t>
            </a:r>
            <a:r>
              <a:rPr lang="zh-CN" altLang="en-US" sz="2400" dirty="0"/>
              <a:t>每个时刻</a:t>
            </a:r>
            <a:r>
              <a:rPr lang="en-US" altLang="zh-CN" sz="2400" dirty="0"/>
              <a:t>t</a:t>
            </a:r>
            <a:r>
              <a:rPr lang="zh-CN" altLang="en-US" sz="2400" dirty="0"/>
              <a:t>产生一个信号</a:t>
            </a:r>
            <a:r>
              <a:rPr lang="en-US" altLang="zh-CN" sz="2400" dirty="0" err="1"/>
              <a:t>x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，其信息的衰减率为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，即在</a:t>
            </a:r>
            <a:r>
              <a:rPr lang="en-US" altLang="zh-CN" sz="2400" dirty="0"/>
              <a:t>k−1</a:t>
            </a:r>
            <a:r>
              <a:rPr lang="zh-CN" altLang="en-US" sz="2400" dirty="0"/>
              <a:t>个时间步长后，信息为原来的</a:t>
            </a:r>
            <a:r>
              <a:rPr lang="en-US" altLang="zh-CN" sz="2400" dirty="0" err="1"/>
              <a:t>w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 </a:t>
            </a:r>
            <a:r>
              <a:rPr lang="zh-CN" altLang="en-US" sz="2400" dirty="0"/>
              <a:t>倍</a:t>
            </a:r>
            <a:endParaRPr lang="en-US" altLang="zh-CN" sz="2400" dirty="0"/>
          </a:p>
          <a:p>
            <a:pPr lvl="1"/>
            <a:r>
              <a:rPr lang="zh-CN" altLang="en-US" sz="2000" dirty="0"/>
              <a:t>假设</a:t>
            </a:r>
            <a:r>
              <a:rPr lang="en-US" altLang="zh-CN" sz="2000" dirty="0"/>
              <a:t>w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 = 1,w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= 1/2,w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= 1/4</a:t>
            </a:r>
          </a:p>
          <a:p>
            <a:r>
              <a:rPr lang="zh-CN" altLang="en-US" sz="2400" dirty="0"/>
              <a:t>时刻</a:t>
            </a:r>
            <a:r>
              <a:rPr lang="en-US" altLang="zh-CN" sz="2400" dirty="0"/>
              <a:t>t</a:t>
            </a:r>
            <a:r>
              <a:rPr lang="zh-CN" altLang="en-US" sz="2400" dirty="0"/>
              <a:t>收到的信号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t</a:t>
            </a:r>
            <a:r>
              <a:rPr lang="en-US" altLang="zh-CN" sz="2400" dirty="0"/>
              <a:t> </a:t>
            </a:r>
            <a:r>
              <a:rPr lang="zh-CN" altLang="en-US" sz="2400" dirty="0"/>
              <a:t>为当前时刻产生的信息和以前时刻延迟信息的叠加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57600"/>
            <a:ext cx="4038600" cy="171379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5000" y="584918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滤波器（filter）或卷积核（convolution kernel）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352800" y="5105400"/>
            <a:ext cx="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8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给定一个输入信号序列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b="0" dirty="0"/>
                  <a:t>,</a:t>
                </a:r>
                <a:r>
                  <a:rPr lang="zh-CN" altLang="en-US" dirty="0"/>
                  <a:t>卷积的输出为：</a:t>
                </a:r>
                <a:endParaRPr lang="en-US" altLang="zh-CN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卷积的结果按输出长度不同可以分为三类：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等宽卷积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在早期的文献中，卷积一般默认为窄卷积。</a:t>
            </a:r>
            <a:endParaRPr lang="en-US" altLang="zh-CN" dirty="0"/>
          </a:p>
          <a:p>
            <a:pPr lvl="1"/>
            <a:r>
              <a:rPr lang="zh-CN" altLang="en-US" dirty="0"/>
              <a:t>而目前的文献中，卷积一般默认为等宽卷积。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15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17893</TotalTime>
  <Words>1834</Words>
  <Application>Microsoft Office PowerPoint</Application>
  <PresentationFormat>全屏显示(4:3)</PresentationFormat>
  <Paragraphs>203</Paragraphs>
  <Slides>49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2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卷积神经网络</vt:lpstr>
      <vt:lpstr>卷积</vt:lpstr>
      <vt:lpstr>卷积</vt:lpstr>
      <vt:lpstr>卷积</vt:lpstr>
      <vt:lpstr>卷积扩展</vt:lpstr>
      <vt:lpstr>卷积类型</vt:lpstr>
      <vt:lpstr>两维卷积</vt:lpstr>
      <vt:lpstr>卷积作为特征提取器</vt:lpstr>
      <vt:lpstr>二维卷积</vt:lpstr>
      <vt:lpstr>转置卷积/微步卷积</vt:lpstr>
      <vt:lpstr>空洞卷积</vt:lpstr>
      <vt:lpstr>卷积神经网络</vt:lpstr>
      <vt:lpstr>多个卷积核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基于卷积模型的句子表示</vt:lpstr>
      <vt:lpstr>文本序列的卷积模型</vt:lpstr>
      <vt:lpstr>卷积的应用</vt:lpstr>
      <vt:lpstr>AlphaGo</vt:lpstr>
      <vt:lpstr>目标检测（Object Detection）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1790</cp:revision>
  <dcterms:created xsi:type="dcterms:W3CDTF">2009-03-19T21:17:53Z</dcterms:created>
  <dcterms:modified xsi:type="dcterms:W3CDTF">2019-09-07T06:06:13Z</dcterms:modified>
</cp:coreProperties>
</file>